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2732" autoAdjust="0"/>
  </p:normalViewPr>
  <p:slideViewPr>
    <p:cSldViewPr snapToGrid="0">
      <p:cViewPr>
        <p:scale>
          <a:sx n="45" d="100"/>
          <a:sy n="45" d="100"/>
        </p:scale>
        <p:origin x="1304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367CB-A384-409D-B5B6-16BF9BD0FB0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23B76-0606-4FB7-8B60-F90B5B630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83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Hello!</a:t>
            </a:r>
            <a:r>
              <a:rPr lang="en-US" baseline="0" dirty="0" smtClean="0"/>
              <a:t> Welcome to this presentation about the Character Will in the movie, The Good Will Hunting.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72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Will one of the characters which can be psychologically analyzed. In the movie, he is a struggling young ,an who</a:t>
            </a:r>
            <a:r>
              <a:rPr lang="en-US" baseline="0" dirty="0" smtClean="0"/>
              <a:t> seeks to overcome his haunting past due to his childhood experiences. His actions are mostly driven by the subconscious mind. </a:t>
            </a:r>
            <a:r>
              <a:rPr lang="en-US" sz="1200" dirty="0" smtClean="0">
                <a:latin typeface="18thCentury" pitchFamily="2" charset="0"/>
              </a:rPr>
              <a:t>He is usually alone and avoids situations which contribute to social interactions.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7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18thCentury" pitchFamily="2" charset="0"/>
              </a:rPr>
              <a:t>Will grew up as an orphan and went through various foster homes.</a:t>
            </a:r>
            <a:r>
              <a:rPr lang="en-US" sz="1200" baseline="0" dirty="0" smtClean="0">
                <a:latin typeface="18thCentury" pitchFamily="2" charset="0"/>
              </a:rPr>
              <a:t> </a:t>
            </a:r>
            <a:r>
              <a:rPr lang="en-US" sz="1200" dirty="0" smtClean="0">
                <a:latin typeface="18thCentury" pitchFamily="2" charset="0"/>
              </a:rPr>
              <a:t>He adopted and raised by foster parents. His foster father constantly abused him and made him choose the object to hurt him with. He also lived in a underprivileged neighborhood in Boston</a:t>
            </a:r>
          </a:p>
          <a:p>
            <a:endParaRPr lang="en-US" sz="1200" dirty="0" smtClean="0">
              <a:latin typeface="18thCentury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12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</a:t>
            </a:r>
            <a:r>
              <a:rPr lang="en-US" baseline="0" dirty="0" smtClean="0"/>
              <a:t> can be characterized differently based on his behavior and actions. </a:t>
            </a:r>
            <a:r>
              <a:rPr lang="en-US" sz="1200" dirty="0" smtClean="0">
                <a:latin typeface="18thCentury" pitchFamily="2" charset="0"/>
              </a:rPr>
              <a:t>He always displays feelings of shame when interacting with other people</a:t>
            </a:r>
            <a:r>
              <a:rPr lang="en-US" baseline="0" dirty="0" smtClean="0"/>
              <a:t>. His fear for failure makes him avoid challenging tasks </a:t>
            </a:r>
            <a:r>
              <a:rPr lang="en-US" baseline="0" dirty="0" err="1" smtClean="0"/>
              <a:t>wuch</a:t>
            </a:r>
            <a:r>
              <a:rPr lang="en-US" baseline="0" dirty="0" smtClean="0"/>
              <a:t> as pursuing math skills. He is constantly aggressive and in moments of depression. He also displays low social esteem as avoids social interactions.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38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various deductions which can be made from his behavior and character. Anal expulsive</a:t>
            </a:r>
            <a:r>
              <a:rPr lang="en-US" baseline="0" dirty="0" smtClean="0"/>
              <a:t> individuals tend to be reckless and messy. He also </a:t>
            </a:r>
            <a:r>
              <a:rPr lang="en-US" sz="3600" dirty="0" smtClean="0">
                <a:latin typeface="18thCentury" pitchFamily="2" charset="0"/>
              </a:rPr>
              <a:t>displays a fixation of his phallic stage. The lack of relationship with his mother makes him afraid to let a woman love him.</a:t>
            </a:r>
            <a:r>
              <a:rPr lang="en-US" sz="1200" baseline="0" dirty="0" smtClean="0">
                <a:latin typeface="+mn-lt"/>
              </a:rPr>
              <a:t> </a:t>
            </a:r>
            <a:r>
              <a:rPr lang="en-US" sz="3600" dirty="0" smtClean="0">
                <a:latin typeface="18thCentury" pitchFamily="2" charset="0"/>
              </a:rPr>
              <a:t>The abuse from his foster father makes him extremely angry with men in his life</a:t>
            </a:r>
            <a:r>
              <a:rPr lang="en-US" sz="3600" baseline="0" dirty="0" smtClean="0">
                <a:latin typeface="18thCentury" pitchFamily="2" charset="0"/>
              </a:rPr>
              <a:t> which is a possible fixation of the Oedipus complex. </a:t>
            </a:r>
            <a:endParaRPr lang="en-US" sz="3600" dirty="0" smtClean="0">
              <a:latin typeface="18thCentury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44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experiences that Will goes through including </a:t>
            </a:r>
            <a:r>
              <a:rPr lang="en-US" sz="1200" dirty="0" smtClean="0">
                <a:latin typeface="18thCentury" pitchFamily="2" charset="0"/>
              </a:rPr>
              <a:t>the constant abuse experienced in his childhood led to his trauma and later developed PTSD</a:t>
            </a:r>
            <a:r>
              <a:rPr lang="en-US" sz="1200" baseline="0" dirty="0" smtClean="0">
                <a:latin typeface="18thCentury" pitchFamily="2" charset="0"/>
              </a:rPr>
              <a:t> </a:t>
            </a:r>
            <a:r>
              <a:rPr lang="en-US" sz="1200" dirty="0" smtClean="0">
                <a:latin typeface="18thCentury" pitchFamily="2" charset="0"/>
              </a:rPr>
              <a:t>(</a:t>
            </a:r>
            <a:r>
              <a:rPr lang="en-US" dirty="0" err="1" smtClean="0"/>
              <a:t>Bisson</a:t>
            </a:r>
            <a:r>
              <a:rPr lang="en-US" dirty="0" smtClean="0"/>
              <a:t>, 2017).</a:t>
            </a:r>
            <a:r>
              <a:rPr lang="en-US" sz="1200" baseline="0" dirty="0" smtClean="0">
                <a:latin typeface="18thCentury" pitchFamily="2" charset="0"/>
              </a:rPr>
              <a:t> </a:t>
            </a:r>
            <a:r>
              <a:rPr lang="en-US" sz="2800" dirty="0" smtClean="0">
                <a:latin typeface="18thCentury" pitchFamily="2" charset="0"/>
              </a:rPr>
              <a:t>His father stabbed him and made him choose the object to hurt him with.</a:t>
            </a:r>
            <a:r>
              <a:rPr lang="en-US" sz="1200" baseline="0" dirty="0" smtClean="0">
                <a:latin typeface="+mn-lt"/>
              </a:rPr>
              <a:t> The Borderline personality disorder is characterized by lack of emotion control and a low perception of self-image. these are all symptoms which will displays in the movie </a:t>
            </a:r>
            <a:r>
              <a:rPr lang="en-US" sz="2800" baseline="0" dirty="0" smtClean="0">
                <a:latin typeface="18thCentury" pitchFamily="2" charset="0"/>
              </a:rPr>
              <a:t>(</a:t>
            </a:r>
            <a:r>
              <a:rPr lang="en-US" sz="2800" dirty="0" err="1" smtClean="0"/>
              <a:t>Meloy</a:t>
            </a:r>
            <a:r>
              <a:rPr lang="en-US" sz="2800" dirty="0" smtClean="0"/>
              <a:t>, &amp; </a:t>
            </a:r>
            <a:r>
              <a:rPr lang="en-US" sz="2800" dirty="0" err="1" smtClean="0"/>
              <a:t>Yakeley</a:t>
            </a:r>
            <a:r>
              <a:rPr lang="en-US" sz="2800" dirty="0" smtClean="0"/>
              <a:t>, 2016).</a:t>
            </a:r>
            <a:endParaRPr lang="en-US" sz="2800" dirty="0" smtClean="0">
              <a:latin typeface="18thCentury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648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Antisocial personality disorder is also a possible disorder</a:t>
            </a:r>
            <a:r>
              <a:rPr lang="en-US" baseline="0" dirty="0" smtClean="0"/>
              <a:t> that Will suffers from. He constantly displays symptoms associated with the disorder including low socialization, extreme aggression, recklessness and carelessness as well as problems with forming relationships </a:t>
            </a:r>
            <a:r>
              <a:rPr lang="en-US" sz="1200" baseline="0" dirty="0" smtClean="0">
                <a:latin typeface="18thCentury" pitchFamily="2" charset="0"/>
              </a:rPr>
              <a:t>(</a:t>
            </a:r>
            <a:r>
              <a:rPr lang="en-US" dirty="0" err="1" smtClean="0"/>
              <a:t>Meloy</a:t>
            </a:r>
            <a:r>
              <a:rPr lang="en-US" dirty="0" smtClean="0"/>
              <a:t>, &amp; </a:t>
            </a:r>
            <a:r>
              <a:rPr lang="en-US" dirty="0" err="1" smtClean="0"/>
              <a:t>Yakeley</a:t>
            </a:r>
            <a:r>
              <a:rPr lang="en-US" dirty="0" smtClean="0"/>
              <a:t>, 2016).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69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Cognitive behavior therapy is commonly used for mental</a:t>
            </a:r>
            <a:r>
              <a:rPr lang="en-US" baseline="0" dirty="0" smtClean="0"/>
              <a:t> health disorders associated with a traumatic background. This makes it favorable for the treatment of PTSD symptoms displayed in Will. </a:t>
            </a:r>
            <a:r>
              <a:rPr lang="en-US" sz="1200" dirty="0" smtClean="0">
                <a:latin typeface="18thCentury" pitchFamily="2" charset="0"/>
              </a:rPr>
              <a:t>Psychological and personal evaluations for the antisocial personality disorder as they help in evaluating the individual’s daily routine and the possible ways of improving their behavior</a:t>
            </a:r>
            <a:r>
              <a:rPr lang="en-US" sz="1200" baseline="0" dirty="0" smtClean="0">
                <a:latin typeface="18thCentury" pitchFamily="2" charset="0"/>
              </a:rPr>
              <a:t> </a:t>
            </a:r>
            <a:r>
              <a:rPr lang="en-US" sz="1200" dirty="0" smtClean="0">
                <a:latin typeface="18thCentury" pitchFamily="2" charset="0"/>
              </a:rPr>
              <a:t>(</a:t>
            </a:r>
            <a:r>
              <a:rPr lang="en-US" dirty="0" err="1" smtClean="0"/>
              <a:t>Bisson</a:t>
            </a:r>
            <a:r>
              <a:rPr lang="en-US" dirty="0" smtClean="0"/>
              <a:t>, 2017). </a:t>
            </a:r>
            <a:r>
              <a:rPr lang="en-US" sz="1200" dirty="0" smtClean="0">
                <a:latin typeface="18thCentury" pitchFamily="2" charset="0"/>
              </a:rPr>
              <a:t>The two treatments can also be used for individuals displaying Borderline personality Disorder</a:t>
            </a:r>
            <a:r>
              <a:rPr lang="en-US" sz="1200" baseline="0" dirty="0" smtClean="0">
                <a:latin typeface="18thCentury" pitchFamily="2" charset="0"/>
              </a:rPr>
              <a:t> (</a:t>
            </a:r>
            <a:r>
              <a:rPr lang="en-US" dirty="0" smtClean="0"/>
              <a:t>Gunderson, 2020).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F23B76-0606-4FB7-8B60-F90B5B630F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7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7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47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382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73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75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85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47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1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1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4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2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77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5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5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57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E3E4A0F-DBB8-4245-8BD3-185515CDE3A3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216EF-5F56-4051-BA7A-9B625F66A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108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 smtClean="0">
                <a:latin typeface="18thCentury" pitchFamily="2" charset="0"/>
              </a:rPr>
              <a:t>Title slide </a:t>
            </a:r>
            <a:endParaRPr lang="en-US" sz="7200" dirty="0">
              <a:latin typeface="18thCentury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5100" smtClean="0">
                <a:latin typeface="18thCentury" pitchFamily="2" charset="0"/>
              </a:rPr>
              <a:t>The </a:t>
            </a:r>
            <a:r>
              <a:rPr lang="en-US" sz="5100" dirty="0" smtClean="0">
                <a:latin typeface="18thCentury" pitchFamily="2" charset="0"/>
              </a:rPr>
              <a:t>Good Will Hunting </a:t>
            </a:r>
            <a:endParaRPr lang="en-US" sz="5100" dirty="0">
              <a:latin typeface="18thCentury" pitchFamily="2" charset="0"/>
            </a:endParaRPr>
          </a:p>
          <a:p>
            <a:pPr marL="0" indent="0" algn="ctr">
              <a:buNone/>
            </a:pPr>
            <a:r>
              <a:rPr lang="en-US" sz="5100" dirty="0" smtClean="0">
                <a:latin typeface="18thCentury" pitchFamily="2" charset="0"/>
              </a:rPr>
              <a:t>Name </a:t>
            </a:r>
          </a:p>
          <a:p>
            <a:pPr marL="0" indent="0" algn="ctr">
              <a:buNone/>
            </a:pPr>
            <a:r>
              <a:rPr lang="en-US" sz="5100" dirty="0" smtClean="0">
                <a:latin typeface="18thCentury" pitchFamily="2" charset="0"/>
              </a:rPr>
              <a:t>Institution </a:t>
            </a:r>
          </a:p>
          <a:p>
            <a:pPr marL="0" indent="0" algn="ctr">
              <a:buNone/>
            </a:pPr>
            <a:r>
              <a:rPr lang="en-US" sz="5100" dirty="0" smtClean="0">
                <a:latin typeface="18thCentury" pitchFamily="2" charset="0"/>
              </a:rPr>
              <a:t>Course </a:t>
            </a:r>
          </a:p>
          <a:p>
            <a:pPr marL="0" indent="0" algn="ctr">
              <a:buNone/>
            </a:pPr>
            <a:r>
              <a:rPr lang="en-US" sz="5100" dirty="0" smtClean="0">
                <a:latin typeface="18thCentury" pitchFamily="2" charset="0"/>
              </a:rPr>
              <a:t>Instructor </a:t>
            </a:r>
            <a:endParaRPr lang="en-US" sz="5100" dirty="0">
              <a:latin typeface="18thCentury" pitchFamily="2" charset="0"/>
            </a:endParaRPr>
          </a:p>
          <a:p>
            <a:pPr marL="0" indent="0" algn="ctr">
              <a:buNone/>
            </a:pPr>
            <a:r>
              <a:rPr lang="en-US" sz="5100" dirty="0" smtClean="0">
                <a:latin typeface="18thCentury" pitchFamily="2" charset="0"/>
              </a:rPr>
              <a:t>Date </a:t>
            </a:r>
            <a:endParaRPr lang="en-US" sz="51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17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smtClean="0">
                <a:latin typeface="18thCentury" pitchFamily="2" charset="0"/>
              </a:rPr>
              <a:t>Will </a:t>
            </a:r>
            <a:endParaRPr lang="en-US" sz="6600" dirty="0">
              <a:latin typeface="18thCentu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 smtClean="0">
                <a:latin typeface="18thCentury" pitchFamily="2" charset="0"/>
              </a:rPr>
              <a:t>A young man struggling to overcome an haunting past.</a:t>
            </a:r>
          </a:p>
          <a:p>
            <a:r>
              <a:rPr lang="en-US" sz="4400" dirty="0" smtClean="0">
                <a:latin typeface="18thCentury" pitchFamily="2" charset="0"/>
              </a:rPr>
              <a:t>He displays actions driven by the subconscious mind</a:t>
            </a:r>
          </a:p>
          <a:p>
            <a:r>
              <a:rPr lang="en-US" sz="4400" dirty="0" smtClean="0">
                <a:latin typeface="18thCentury" pitchFamily="2" charset="0"/>
              </a:rPr>
              <a:t>He is usually alone and avoids situations which contribute to social interactions. </a:t>
            </a:r>
            <a:endParaRPr lang="en-US" sz="44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96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18thCentury" pitchFamily="2" charset="0"/>
              </a:rPr>
              <a:t>Background</a:t>
            </a:r>
            <a:endParaRPr lang="en-US" sz="4800" dirty="0">
              <a:latin typeface="18thCentu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 smtClean="0">
                <a:latin typeface="18thCentury" pitchFamily="2" charset="0"/>
              </a:rPr>
              <a:t>He grew up as an orphan and went through various foster homes </a:t>
            </a:r>
          </a:p>
          <a:p>
            <a:r>
              <a:rPr lang="en-US" sz="4400" dirty="0" smtClean="0">
                <a:latin typeface="18thCentury" pitchFamily="2" charset="0"/>
              </a:rPr>
              <a:t>He was raised by foster parents </a:t>
            </a:r>
          </a:p>
          <a:p>
            <a:r>
              <a:rPr lang="en-US" sz="4400" dirty="0" smtClean="0">
                <a:latin typeface="18thCentury" pitchFamily="2" charset="0"/>
              </a:rPr>
              <a:t>His foster father constantly abused him </a:t>
            </a:r>
          </a:p>
          <a:p>
            <a:r>
              <a:rPr lang="en-US" sz="4400" dirty="0" smtClean="0">
                <a:latin typeface="18thCentury" pitchFamily="2" charset="0"/>
              </a:rPr>
              <a:t>Made him choose the object to hurt him with.</a:t>
            </a:r>
          </a:p>
          <a:p>
            <a:r>
              <a:rPr lang="en-US" sz="4400" dirty="0" smtClean="0">
                <a:latin typeface="18thCentury" pitchFamily="2" charset="0"/>
              </a:rPr>
              <a:t>He lived in a underprivileged neighborhood in Boston</a:t>
            </a:r>
          </a:p>
          <a:p>
            <a:endParaRPr lang="en-US" sz="4400" dirty="0" smtClean="0">
              <a:latin typeface="18thCentury" pitchFamily="2" charset="0"/>
            </a:endParaRPr>
          </a:p>
          <a:p>
            <a:endParaRPr lang="en-US" sz="44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130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18thCentury" pitchFamily="2" charset="0"/>
              </a:rPr>
              <a:t>Personality characteristics </a:t>
            </a:r>
            <a:endParaRPr lang="en-US" sz="6000" dirty="0">
              <a:latin typeface="18thCentu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01254"/>
            <a:ext cx="8946541" cy="5008728"/>
          </a:xfrm>
        </p:spPr>
        <p:txBody>
          <a:bodyPr>
            <a:noAutofit/>
          </a:bodyPr>
          <a:lstStyle/>
          <a:p>
            <a:r>
              <a:rPr lang="en-US" sz="4400" dirty="0" smtClean="0">
                <a:latin typeface="18thCentury" pitchFamily="2" charset="0"/>
              </a:rPr>
              <a:t>He always displays feelings of shame when interacting with other people.</a:t>
            </a:r>
          </a:p>
          <a:p>
            <a:r>
              <a:rPr lang="en-US" sz="4400" dirty="0" smtClean="0">
                <a:latin typeface="18thCentury" pitchFamily="2" charset="0"/>
              </a:rPr>
              <a:t>He is afraid of failure and is reluctant to pursue mathematics</a:t>
            </a:r>
          </a:p>
          <a:p>
            <a:r>
              <a:rPr lang="en-US" sz="4400" dirty="0" smtClean="0">
                <a:latin typeface="18thCentury" pitchFamily="2" charset="0"/>
              </a:rPr>
              <a:t>He constantly experiences depression and moments of extreme aggression. </a:t>
            </a:r>
          </a:p>
          <a:p>
            <a:r>
              <a:rPr lang="en-US" sz="4400" dirty="0" smtClean="0">
                <a:latin typeface="18thCentury" pitchFamily="2" charset="0"/>
              </a:rPr>
              <a:t>Displays low self esteem</a:t>
            </a:r>
          </a:p>
          <a:p>
            <a:pPr marL="0" indent="0">
              <a:buNone/>
            </a:pPr>
            <a:endParaRPr lang="en-US" sz="44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261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latin typeface="18thCentury" pitchFamily="2" charset="0"/>
              </a:rPr>
              <a:t>Psychoanalytic perspective </a:t>
            </a:r>
            <a:endParaRPr lang="en-US" sz="5400" dirty="0">
              <a:latin typeface="18thCentu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18thCentury" pitchFamily="2" charset="0"/>
              </a:rPr>
              <a:t>He is anal expulsive with high level of carelessness and he’s also messy. </a:t>
            </a:r>
          </a:p>
          <a:p>
            <a:r>
              <a:rPr lang="en-US" sz="3600" dirty="0" smtClean="0">
                <a:latin typeface="18thCentury" pitchFamily="2" charset="0"/>
              </a:rPr>
              <a:t>He displays a fixation of his phallic stage. </a:t>
            </a:r>
          </a:p>
          <a:p>
            <a:pPr lvl="1"/>
            <a:r>
              <a:rPr lang="en-US" sz="3600" dirty="0" smtClean="0">
                <a:latin typeface="18thCentury" pitchFamily="2" charset="0"/>
              </a:rPr>
              <a:t>The lack of relationship with his mother makes him afraid to let a woman love him.</a:t>
            </a:r>
          </a:p>
          <a:p>
            <a:r>
              <a:rPr lang="en-US" sz="3600" dirty="0" smtClean="0">
                <a:latin typeface="18thCentury" pitchFamily="2" charset="0"/>
              </a:rPr>
              <a:t>The abuse from his foster father makes him extremely angry with men in his life. </a:t>
            </a:r>
            <a:endParaRPr lang="en-US" sz="36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779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18thCentury" pitchFamily="2" charset="0"/>
              </a:rPr>
              <a:t>Possible disorders</a:t>
            </a:r>
            <a:endParaRPr lang="en-US" sz="6000" dirty="0">
              <a:latin typeface="18thCentu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18thCentury" pitchFamily="2" charset="0"/>
              </a:rPr>
              <a:t>Post Traumatic Stress Disorder (PTSD).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The constant abuse experienced in his childhood led to his trauma and later developed PTSD </a:t>
            </a:r>
            <a:r>
              <a:rPr lang="en-US" sz="3600" dirty="0">
                <a:latin typeface="18thCentury" pitchFamily="2" charset="0"/>
              </a:rPr>
              <a:t>(</a:t>
            </a:r>
            <a:r>
              <a:rPr lang="en-US" sz="3600" dirty="0" err="1">
                <a:latin typeface="18thCentury" pitchFamily="2" charset="0"/>
              </a:rPr>
              <a:t>Bisson</a:t>
            </a:r>
            <a:r>
              <a:rPr lang="en-US" sz="3600" dirty="0">
                <a:latin typeface="18thCentury" pitchFamily="2" charset="0"/>
              </a:rPr>
              <a:t>, 2017</a:t>
            </a:r>
            <a:r>
              <a:rPr lang="en-US" sz="3600" dirty="0" smtClean="0">
                <a:latin typeface="18thCentury" pitchFamily="2" charset="0"/>
              </a:rPr>
              <a:t>).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His father stabbed him and made him choose the object to hurt him with.</a:t>
            </a:r>
          </a:p>
          <a:p>
            <a:r>
              <a:rPr lang="en-US" sz="3200" dirty="0" smtClean="0">
                <a:latin typeface="18thCentury" pitchFamily="2" charset="0"/>
              </a:rPr>
              <a:t>Borderline Personality Disorder</a:t>
            </a:r>
          </a:p>
          <a:p>
            <a:pPr lvl="1"/>
            <a:r>
              <a:rPr lang="en-US" sz="2800" dirty="0" smtClean="0">
                <a:latin typeface="18thCentury" pitchFamily="2" charset="0"/>
              </a:rPr>
              <a:t>He is unable to contain his emotions. The abuse from his childhood changed his perspective on his self-image. </a:t>
            </a:r>
          </a:p>
          <a:p>
            <a:endParaRPr lang="en-US" sz="32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772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latin typeface="18thCentury" pitchFamily="2" charset="0"/>
              </a:rPr>
              <a:t>Possible </a:t>
            </a:r>
            <a:r>
              <a:rPr lang="en-US" sz="4400" dirty="0" smtClean="0">
                <a:latin typeface="18thCentury" pitchFamily="2" charset="0"/>
              </a:rPr>
              <a:t>disorders Cont.’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18thCentury" pitchFamily="2" charset="0"/>
              </a:rPr>
              <a:t>Antisocial personality disorder </a:t>
            </a:r>
          </a:p>
          <a:p>
            <a:pPr lvl="1"/>
            <a:r>
              <a:rPr lang="en-US" sz="3600" dirty="0" smtClean="0">
                <a:latin typeface="18thCentury" pitchFamily="2" charset="0"/>
              </a:rPr>
              <a:t>He </a:t>
            </a:r>
            <a:r>
              <a:rPr lang="en-US" sz="3600" dirty="0">
                <a:latin typeface="18thCentury" pitchFamily="2" charset="0"/>
              </a:rPr>
              <a:t>rarely socializes and easily irritated or </a:t>
            </a:r>
            <a:r>
              <a:rPr lang="en-US" sz="3600" dirty="0" smtClean="0">
                <a:latin typeface="18thCentury" pitchFamily="2" charset="0"/>
              </a:rPr>
              <a:t>aggressive </a:t>
            </a:r>
            <a:r>
              <a:rPr lang="en-US" sz="3600" dirty="0">
                <a:latin typeface="18thCentury" pitchFamily="2" charset="0"/>
              </a:rPr>
              <a:t>(</a:t>
            </a:r>
            <a:r>
              <a:rPr lang="en-US" sz="3600" dirty="0" err="1">
                <a:latin typeface="18thCentury" pitchFamily="2" charset="0"/>
              </a:rPr>
              <a:t>Meloy</a:t>
            </a:r>
            <a:r>
              <a:rPr lang="en-US" sz="3600" dirty="0">
                <a:latin typeface="18thCentury" pitchFamily="2" charset="0"/>
              </a:rPr>
              <a:t>, &amp; </a:t>
            </a:r>
            <a:r>
              <a:rPr lang="en-US" sz="3600" dirty="0" err="1">
                <a:latin typeface="18thCentury" pitchFamily="2" charset="0"/>
              </a:rPr>
              <a:t>Yakeley</a:t>
            </a:r>
            <a:r>
              <a:rPr lang="en-US" sz="3600" dirty="0">
                <a:latin typeface="18thCentury" pitchFamily="2" charset="0"/>
              </a:rPr>
              <a:t>, 2016</a:t>
            </a:r>
            <a:r>
              <a:rPr lang="en-US" sz="3600" dirty="0" smtClean="0">
                <a:latin typeface="18thCentury" pitchFamily="2" charset="0"/>
              </a:rPr>
              <a:t>).</a:t>
            </a:r>
            <a:endParaRPr lang="en-US" sz="3600" dirty="0">
              <a:latin typeface="18thCentury" pitchFamily="2" charset="0"/>
            </a:endParaRPr>
          </a:p>
          <a:p>
            <a:pPr lvl="1"/>
            <a:r>
              <a:rPr lang="en-US" sz="3600" dirty="0" smtClean="0">
                <a:latin typeface="18thCentury" pitchFamily="2" charset="0"/>
              </a:rPr>
              <a:t>He is also reckless and messy</a:t>
            </a:r>
          </a:p>
          <a:p>
            <a:pPr lvl="1"/>
            <a:r>
              <a:rPr lang="en-US" sz="3600" dirty="0" smtClean="0">
                <a:latin typeface="18thCentury" pitchFamily="2" charset="0"/>
              </a:rPr>
              <a:t>He experiences problems with establishing positive relationships with others. </a:t>
            </a:r>
            <a:endParaRPr lang="en-US" sz="36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800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18thCentury" pitchFamily="2" charset="0"/>
              </a:rPr>
              <a:t>Treatment </a:t>
            </a:r>
            <a:endParaRPr lang="en-US" sz="6000" dirty="0">
              <a:latin typeface="18thCentu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18thCentury" pitchFamily="2" charset="0"/>
              </a:rPr>
              <a:t>Cognitive Behavior Therapy (CBT) for PTSD.</a:t>
            </a:r>
          </a:p>
          <a:p>
            <a:r>
              <a:rPr lang="en-US" sz="4400" dirty="0" smtClean="0">
                <a:latin typeface="18thCentury" pitchFamily="2" charset="0"/>
              </a:rPr>
              <a:t>Psychological and personal evaluations for the antisocial personality disorder </a:t>
            </a:r>
          </a:p>
          <a:p>
            <a:r>
              <a:rPr lang="en-US" sz="4400" dirty="0" smtClean="0">
                <a:latin typeface="18thCentury" pitchFamily="2" charset="0"/>
              </a:rPr>
              <a:t>Borderline personality disorder </a:t>
            </a:r>
          </a:p>
          <a:p>
            <a:pPr marL="0" indent="0">
              <a:buNone/>
            </a:pPr>
            <a:endParaRPr lang="en-US" sz="4400" dirty="0">
              <a:latin typeface="18thCentur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smtClean="0">
                <a:latin typeface="18thCentury" pitchFamily="2" charset="0"/>
              </a:rPr>
              <a:t>References</a:t>
            </a:r>
            <a:endParaRPr lang="en-US" sz="6600" dirty="0">
              <a:latin typeface="18thCentur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>
                <a:latin typeface="18thCentury" pitchFamily="2" charset="0"/>
              </a:rPr>
              <a:t>Bisson</a:t>
            </a:r>
            <a:r>
              <a:rPr lang="en-US" sz="3200" dirty="0">
                <a:latin typeface="18thCentury" pitchFamily="2" charset="0"/>
              </a:rPr>
              <a:t>, J. I. (</a:t>
            </a:r>
            <a:r>
              <a:rPr lang="en-US" sz="3200" dirty="0" smtClean="0">
                <a:latin typeface="18thCentury" pitchFamily="2" charset="0"/>
              </a:rPr>
              <a:t>2017</a:t>
            </a:r>
            <a:r>
              <a:rPr lang="en-US" sz="3200" dirty="0">
                <a:latin typeface="18thCentury" pitchFamily="2" charset="0"/>
              </a:rPr>
              <a:t>). Post-traumatic stress disorder. </a:t>
            </a:r>
            <a:r>
              <a:rPr lang="en-US" sz="3200" i="1" dirty="0" err="1">
                <a:latin typeface="18thCentury" pitchFamily="2" charset="0"/>
              </a:rPr>
              <a:t>Bmj</a:t>
            </a:r>
            <a:r>
              <a:rPr lang="en-US" sz="3200" dirty="0">
                <a:latin typeface="18thCentury" pitchFamily="2" charset="0"/>
              </a:rPr>
              <a:t>, </a:t>
            </a:r>
            <a:r>
              <a:rPr lang="en-US" sz="3200" i="1" dirty="0">
                <a:latin typeface="18thCentury" pitchFamily="2" charset="0"/>
              </a:rPr>
              <a:t>334</a:t>
            </a:r>
            <a:r>
              <a:rPr lang="en-US" sz="3200" dirty="0">
                <a:latin typeface="18thCentury" pitchFamily="2" charset="0"/>
              </a:rPr>
              <a:t>(7597), 789-793</a:t>
            </a:r>
            <a:r>
              <a:rPr lang="en-US" sz="3200" dirty="0" smtClean="0">
                <a:latin typeface="18thCentury" pitchFamily="2" charset="0"/>
              </a:rPr>
              <a:t>.</a:t>
            </a:r>
          </a:p>
          <a:p>
            <a:r>
              <a:rPr lang="en-US" sz="3200" dirty="0">
                <a:latin typeface="18thCentury" pitchFamily="2" charset="0"/>
              </a:rPr>
              <a:t>Gunderson, J. G. (2020). Borderline personality disorder. </a:t>
            </a:r>
            <a:r>
              <a:rPr lang="en-US" sz="3200" i="1" dirty="0">
                <a:latin typeface="18thCentury" pitchFamily="2" charset="0"/>
              </a:rPr>
              <a:t>New England Journal of Medicine</a:t>
            </a:r>
            <a:r>
              <a:rPr lang="en-US" sz="3200" dirty="0">
                <a:latin typeface="18thCentury" pitchFamily="2" charset="0"/>
              </a:rPr>
              <a:t>, </a:t>
            </a:r>
            <a:r>
              <a:rPr lang="en-US" sz="3200" i="1" dirty="0">
                <a:latin typeface="18thCentury" pitchFamily="2" charset="0"/>
              </a:rPr>
              <a:t>364</a:t>
            </a:r>
            <a:r>
              <a:rPr lang="en-US" sz="3200" dirty="0">
                <a:latin typeface="18thCentury" pitchFamily="2" charset="0"/>
              </a:rPr>
              <a:t>(21), 2037-2042</a:t>
            </a:r>
            <a:endParaRPr lang="en-US" sz="3200" dirty="0" smtClean="0">
              <a:latin typeface="18thCentury" pitchFamily="2" charset="0"/>
            </a:endParaRPr>
          </a:p>
          <a:p>
            <a:r>
              <a:rPr lang="en-US" sz="3200" dirty="0" err="1">
                <a:latin typeface="18thCentury" pitchFamily="2" charset="0"/>
              </a:rPr>
              <a:t>Meloy</a:t>
            </a:r>
            <a:r>
              <a:rPr lang="en-US" sz="3200" dirty="0">
                <a:latin typeface="18thCentury" pitchFamily="2" charset="0"/>
              </a:rPr>
              <a:t>, J. R., &amp; </a:t>
            </a:r>
            <a:r>
              <a:rPr lang="en-US" sz="3200" dirty="0" err="1">
                <a:latin typeface="18thCentury" pitchFamily="2" charset="0"/>
              </a:rPr>
              <a:t>Yakeley</a:t>
            </a:r>
            <a:r>
              <a:rPr lang="en-US" sz="3200" dirty="0">
                <a:latin typeface="18thCentury" pitchFamily="2" charset="0"/>
              </a:rPr>
              <a:t>, A. J. (</a:t>
            </a:r>
            <a:r>
              <a:rPr lang="en-US" sz="3200" dirty="0" smtClean="0">
                <a:latin typeface="18thCentury" pitchFamily="2" charset="0"/>
              </a:rPr>
              <a:t>2016). </a:t>
            </a:r>
            <a:r>
              <a:rPr lang="en-US" sz="3200" dirty="0">
                <a:latin typeface="18thCentury" pitchFamily="2" charset="0"/>
              </a:rPr>
              <a:t>Antisocial personality disorder. </a:t>
            </a:r>
            <a:r>
              <a:rPr lang="en-US" sz="3200" i="1" dirty="0">
                <a:latin typeface="18thCentury" pitchFamily="2" charset="0"/>
              </a:rPr>
              <a:t>A. A</a:t>
            </a:r>
            <a:r>
              <a:rPr lang="en-US" sz="3200" dirty="0">
                <a:latin typeface="18thCentury" pitchFamily="2" charset="0"/>
              </a:rPr>
              <a:t>, </a:t>
            </a:r>
            <a:r>
              <a:rPr lang="en-US" sz="3200" i="1" dirty="0">
                <a:latin typeface="18thCentury" pitchFamily="2" charset="0"/>
              </a:rPr>
              <a:t>301</a:t>
            </a:r>
            <a:r>
              <a:rPr lang="en-US" sz="3200" dirty="0">
                <a:latin typeface="18thCentury" pitchFamily="2" charset="0"/>
              </a:rPr>
              <a:t>(2</a:t>
            </a:r>
            <a:r>
              <a:rPr lang="en-US" sz="3200" dirty="0" smtClean="0">
                <a:latin typeface="18thCentury" pitchFamily="2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44952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78</TotalTime>
  <Words>796</Words>
  <Application>Microsoft Office PowerPoint</Application>
  <PresentationFormat>Widescreen</PresentationFormat>
  <Paragraphs>62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18thCentury</vt:lpstr>
      <vt:lpstr>Arial</vt:lpstr>
      <vt:lpstr>Calibri</vt:lpstr>
      <vt:lpstr>Century Gothic</vt:lpstr>
      <vt:lpstr>Wingdings 3</vt:lpstr>
      <vt:lpstr>Ion</vt:lpstr>
      <vt:lpstr>Title slide </vt:lpstr>
      <vt:lpstr>Will </vt:lpstr>
      <vt:lpstr>Background</vt:lpstr>
      <vt:lpstr>Personality characteristics </vt:lpstr>
      <vt:lpstr>Psychoanalytic perspective </vt:lpstr>
      <vt:lpstr>Possible disorders</vt:lpstr>
      <vt:lpstr>Possible disorders Cont.’</vt:lpstr>
      <vt:lpstr>Treatment 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53</cp:revision>
  <dcterms:created xsi:type="dcterms:W3CDTF">2021-04-02T00:23:10Z</dcterms:created>
  <dcterms:modified xsi:type="dcterms:W3CDTF">2021-04-02T01:41:20Z</dcterms:modified>
</cp:coreProperties>
</file>